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454" r:id="rId11"/>
    <p:sldId id="467" r:id="rId12"/>
    <p:sldId id="468" r:id="rId13"/>
    <p:sldId id="469" r:id="rId14"/>
    <p:sldId id="470" r:id="rId15"/>
    <p:sldId id="471" r:id="rId16"/>
    <p:sldId id="472"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8" d="100"/>
          <a:sy n="68" d="100"/>
        </p:scale>
        <p:origin x="5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5" name="Footer Placeholder 4">
            <a:extLst>
              <a:ext uri="{FF2B5EF4-FFF2-40B4-BE49-F238E27FC236}">
                <a16:creationId xmlns=""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816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5" name="Footer Placeholder 4">
            <a:extLst>
              <a:ext uri="{FF2B5EF4-FFF2-40B4-BE49-F238E27FC236}">
                <a16:creationId xmlns=""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4368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5" name="Footer Placeholder 4">
            <a:extLst>
              <a:ext uri="{FF2B5EF4-FFF2-40B4-BE49-F238E27FC236}">
                <a16:creationId xmlns=""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6487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9B71C-2D91-4D15-BAB7-ADA66F828B46}" type="datetimeFigureOut">
              <a:rPr lang="id-ID" smtClean="0"/>
              <a:pPr/>
              <a:t>22/09/2023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173735F-2667-4028-B606-D96AABD86FDB}" type="slidenum">
              <a:rPr lang="id-ID" smtClean="0"/>
              <a:pPr/>
              <a:t>‹#›</a:t>
            </a:fld>
            <a:endParaRPr lang="id-ID"/>
          </a:p>
        </p:txBody>
      </p:sp>
      <p:pic>
        <p:nvPicPr>
          <p:cNvPr id="5" name="Picture 1" descr="Background 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4764"/>
            <a:ext cx="1292483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51000" y="2859881"/>
            <a:ext cx="9422837" cy="1143000"/>
          </a:xfrm>
        </p:spPr>
        <p:txBody>
          <a:bodyPr>
            <a:normAutofit/>
          </a:bodyPr>
          <a:lstStyle>
            <a:lvl1pPr>
              <a:defRPr sz="3200">
                <a:solidFill>
                  <a:schemeClr val="bg1"/>
                </a:solidFill>
              </a:defRPr>
            </a:lvl1pPr>
          </a:lstStyle>
          <a:p>
            <a:r>
              <a:rPr lang="en-US"/>
              <a:t>Click to edit Master title style</a:t>
            </a:r>
            <a:endParaRPr lang="id-ID"/>
          </a:p>
        </p:txBody>
      </p:sp>
    </p:spTree>
    <p:extLst>
      <p:ext uri="{BB962C8B-B14F-4D97-AF65-F5344CB8AC3E}">
        <p14:creationId xmlns:p14="http://schemas.microsoft.com/office/powerpoint/2010/main" val="390799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9/22/2023</a:t>
            </a:fld>
            <a:endParaRPr lang="en-US" dirty="0"/>
          </a:p>
        </p:txBody>
      </p:sp>
      <p:sp>
        <p:nvSpPr>
          <p:cNvPr id="5" name="Footer Placeholder 4">
            <a:extLst>
              <a:ext uri="{FF2B5EF4-FFF2-40B4-BE49-F238E27FC236}">
                <a16:creationId xmlns=""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9876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5" name="Footer Placeholder 4">
            <a:extLst>
              <a:ext uri="{FF2B5EF4-FFF2-40B4-BE49-F238E27FC236}">
                <a16:creationId xmlns=""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7935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6" name="Footer Placeholder 5">
            <a:extLst>
              <a:ext uri="{FF2B5EF4-FFF2-40B4-BE49-F238E27FC236}">
                <a16:creationId xmlns=""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1139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8" name="Footer Placeholder 7">
            <a:extLst>
              <a:ext uri="{FF2B5EF4-FFF2-40B4-BE49-F238E27FC236}">
                <a16:creationId xmlns=""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0795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4" name="Footer Placeholder 3">
            <a:extLst>
              <a:ext uri="{FF2B5EF4-FFF2-40B4-BE49-F238E27FC236}">
                <a16:creationId xmlns=""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9209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3" name="Footer Placeholder 2">
            <a:extLst>
              <a:ext uri="{FF2B5EF4-FFF2-40B4-BE49-F238E27FC236}">
                <a16:creationId xmlns=""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242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6" name="Footer Placeholder 5">
            <a:extLst>
              <a:ext uri="{FF2B5EF4-FFF2-40B4-BE49-F238E27FC236}">
                <a16:creationId xmlns=""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0659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9/22/2023</a:t>
            </a:fld>
            <a:endParaRPr lang="en-US"/>
          </a:p>
        </p:txBody>
      </p:sp>
      <p:sp>
        <p:nvSpPr>
          <p:cNvPr id="6" name="Footer Placeholder 5">
            <a:extLst>
              <a:ext uri="{FF2B5EF4-FFF2-40B4-BE49-F238E27FC236}">
                <a16:creationId xmlns=""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3283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9/22/2023</a:t>
            </a:fld>
            <a:endParaRPr lang="en-US"/>
          </a:p>
        </p:txBody>
      </p:sp>
      <p:sp>
        <p:nvSpPr>
          <p:cNvPr id="5" name="Footer Placeholder 4">
            <a:extLst>
              <a:ext uri="{FF2B5EF4-FFF2-40B4-BE49-F238E27FC236}">
                <a16:creationId xmlns=""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17747694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82950D9A-4705-4314-961A-4F88B2CE41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B13969F2-ED52-4E5C-B3FC-01E01B8B9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 xmlns:a16="http://schemas.microsoft.com/office/drawing/2014/main" id="{1B4C7EC6-97D9-D509-7582-D7393924003D}"/>
              </a:ext>
            </a:extLst>
          </p:cNvPr>
          <p:cNvSpPr>
            <a:spLocks noGrp="1"/>
          </p:cNvSpPr>
          <p:nvPr>
            <p:ph type="ctrTitle"/>
          </p:nvPr>
        </p:nvSpPr>
        <p:spPr>
          <a:xfrm>
            <a:off x="871870" y="749595"/>
            <a:ext cx="5645888" cy="3902149"/>
          </a:xfrm>
        </p:spPr>
        <p:txBody>
          <a:bodyPr anchor="t">
            <a:normAutofit/>
          </a:bodyPr>
          <a:lstStyle/>
          <a:p>
            <a:pPr algn="l"/>
            <a:r>
              <a:rPr lang="en-US" dirty="0"/>
              <a:t>PERTEMUAN KE </a:t>
            </a:r>
            <a:r>
              <a:rPr lang="en-US" dirty="0" smtClean="0"/>
              <a:t>1&amp;2</a:t>
            </a:r>
            <a:r>
              <a:rPr lang="en-US" dirty="0"/>
              <a:t/>
            </a:r>
            <a:br>
              <a:rPr lang="en-US" dirty="0"/>
            </a:br>
            <a:r>
              <a:rPr lang="en-US" dirty="0"/>
              <a:t>Design sprint map</a:t>
            </a:r>
            <a:endParaRPr lang="id-ID" dirty="0"/>
          </a:p>
        </p:txBody>
      </p:sp>
      <p:pic>
        <p:nvPicPr>
          <p:cNvPr id="4" name="Picture 3" descr="Bohlam lampu berwarna dengan ikon bisnis">
            <a:extLst>
              <a:ext uri="{FF2B5EF4-FFF2-40B4-BE49-F238E27FC236}">
                <a16:creationId xmlns="" xmlns:a16="http://schemas.microsoft.com/office/drawing/2014/main" id="{B4F1EECE-D9A4-C9B5-4644-C9DA5ABFADC2}"/>
              </a:ext>
            </a:extLst>
          </p:cNvPr>
          <p:cNvPicPr>
            <a:picLocks noChangeAspect="1"/>
          </p:cNvPicPr>
          <p:nvPr/>
        </p:nvPicPr>
        <p:blipFill rotWithShape="1">
          <a:blip r:embed="rId2"/>
          <a:srcRect l="12055" r="23668" b="-1"/>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24" name="Straight Connector 23">
            <a:extLst>
              <a:ext uri="{FF2B5EF4-FFF2-40B4-BE49-F238E27FC236}">
                <a16:creationId xmlns="" xmlns:a16="http://schemas.microsoft.com/office/drawing/2014/main" id="{13AC671C-E66F-43C5-A66A-C477339DD23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32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819400"/>
            <a:ext cx="7983150" cy="1143000"/>
          </a:xfrm>
        </p:spPr>
        <p:txBody>
          <a:bodyPr>
            <a:noAutofit/>
          </a:bodyPr>
          <a:lstStyle/>
          <a:p>
            <a:r>
              <a:rPr lang="en-US" sz="4000" dirty="0"/>
              <a:t>Map</a:t>
            </a:r>
          </a:p>
        </p:txBody>
      </p:sp>
    </p:spTree>
    <p:extLst>
      <p:ext uri="{BB962C8B-B14F-4D97-AF65-F5344CB8AC3E}">
        <p14:creationId xmlns:p14="http://schemas.microsoft.com/office/powerpoint/2010/main" val="9330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4436E0F2-A64B-471E-93C0-8DFE08CC57C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C1E3AB1-2A8C-4607-9FAE-D8BDB280FE1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26D66059-832F-40B6-A35F-F56C8F38A1E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A515E2ED-7EA9-448D-83FA-54C3DF9723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20595356-EABD-4767-AC9D-EA21FF115E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28CD9F06-9628-469C-B788-A894E3E0828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8550A431-0B61-421B-B4B7-24C0CFF0F93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 xmlns:a16="http://schemas.microsoft.com/office/drawing/2014/main" id="{D6309531-94CD-4CF6-AACE-80EC085E0F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a:extLst>
              <a:ext uri="{FF2B5EF4-FFF2-40B4-BE49-F238E27FC236}">
                <a16:creationId xmlns="" xmlns:a16="http://schemas.microsoft.com/office/drawing/2014/main" id="{424EF76D-D09B-0F76-C56E-F47416FBCBEA}"/>
              </a:ext>
            </a:extLst>
          </p:cNvPr>
          <p:cNvSpPr txBox="1"/>
          <p:nvPr/>
        </p:nvSpPr>
        <p:spPr>
          <a:xfrm>
            <a:off x="5146159" y="685800"/>
            <a:ext cx="6238688" cy="138223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1" cap="all">
                <a:solidFill>
                  <a:schemeClr val="tx2"/>
                </a:solidFill>
                <a:latin typeface="+mj-lt"/>
                <a:ea typeface="+mj-ea"/>
                <a:cs typeface="+mj-cs"/>
              </a:rPr>
              <a:t>Design Sprint Map</a:t>
            </a:r>
          </a:p>
        </p:txBody>
      </p:sp>
      <p:pic>
        <p:nvPicPr>
          <p:cNvPr id="7" name="Picture 6" descr="Colourful pins connected with a thread">
            <a:extLst>
              <a:ext uri="{FF2B5EF4-FFF2-40B4-BE49-F238E27FC236}">
                <a16:creationId xmlns="" xmlns:a16="http://schemas.microsoft.com/office/drawing/2014/main" id="{B3D3E99E-9892-8ED6-397B-1384D4541BF9}"/>
              </a:ext>
            </a:extLst>
          </p:cNvPr>
          <p:cNvPicPr>
            <a:picLocks noChangeAspect="1"/>
          </p:cNvPicPr>
          <p:nvPr/>
        </p:nvPicPr>
        <p:blipFill rotWithShape="1">
          <a:blip r:embed="rId2"/>
          <a:srcRect l="17008" r="34768"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5" name="Content Placeholder 2">
            <a:extLst>
              <a:ext uri="{FF2B5EF4-FFF2-40B4-BE49-F238E27FC236}">
                <a16:creationId xmlns="" xmlns:a16="http://schemas.microsoft.com/office/drawing/2014/main" id="{3021944B-ED2F-D906-C9F7-715EF9502F9C}"/>
              </a:ext>
            </a:extLst>
          </p:cNvPr>
          <p:cNvSpPr txBox="1">
            <a:spLocks/>
          </p:cNvSpPr>
          <p:nvPr/>
        </p:nvSpPr>
        <p:spPr>
          <a:xfrm>
            <a:off x="5146158" y="2301949"/>
            <a:ext cx="6238687" cy="40226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a:t>
            </a:r>
            <a:r>
              <a:rPr lang="en-US" b="1"/>
              <a:t>simple diagram </a:t>
            </a:r>
            <a:r>
              <a:rPr lang="en-US"/>
              <a:t>representing lots of complexity </a:t>
            </a:r>
          </a:p>
          <a:p>
            <a:r>
              <a:rPr lang="en-US"/>
              <a:t>Map will show </a:t>
            </a:r>
            <a:r>
              <a:rPr lang="en-US" b="1"/>
              <a:t>customers moving </a:t>
            </a:r>
            <a:r>
              <a:rPr lang="en-US"/>
              <a:t>through your service or product</a:t>
            </a:r>
          </a:p>
          <a:p>
            <a:r>
              <a:rPr lang="en-US"/>
              <a:t>You’ll use the map to </a:t>
            </a:r>
            <a:r>
              <a:rPr lang="en-US" b="1"/>
              <a:t>narrow your broad challenge </a:t>
            </a:r>
            <a:r>
              <a:rPr lang="en-US"/>
              <a:t>into a specific target for the sprint</a:t>
            </a:r>
          </a:p>
          <a:p>
            <a:r>
              <a:rPr lang="en-US"/>
              <a:t>No matter how complicated the business challenge, it can be mapped with </a:t>
            </a:r>
            <a:r>
              <a:rPr lang="en-US" b="1"/>
              <a:t>a few words and a few arrows</a:t>
            </a:r>
            <a:endParaRPr lang="en-US"/>
          </a:p>
        </p:txBody>
      </p:sp>
      <p:cxnSp>
        <p:nvCxnSpPr>
          <p:cNvPr id="27" name="Straight Connector 26">
            <a:extLst>
              <a:ext uri="{FF2B5EF4-FFF2-40B4-BE49-F238E27FC236}">
                <a16:creationId xmlns="" xmlns:a16="http://schemas.microsoft.com/office/drawing/2014/main" id="{F75BF611-D2A5-4454-8C47-95B0BC42284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49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 xmlns:a16="http://schemas.microsoft.com/office/drawing/2014/main" id="{ACBF4AAC-70BD-1746-9963-781B05CEECBD}"/>
              </a:ext>
            </a:extLst>
          </p:cNvPr>
          <p:cNvSpPr txBox="1"/>
          <p:nvPr/>
        </p:nvSpPr>
        <p:spPr>
          <a:xfrm>
            <a:off x="5295130" y="533401"/>
            <a:ext cx="4197303" cy="954107"/>
          </a:xfrm>
          <a:prstGeom prst="rect">
            <a:avLst/>
          </a:prstGeom>
          <a:noFill/>
        </p:spPr>
        <p:txBody>
          <a:bodyPr wrap="none" rtlCol="0">
            <a:spAutoFit/>
          </a:bodyPr>
          <a:lstStyle/>
          <a:p>
            <a:pPr algn="r"/>
            <a:r>
              <a:rPr lang="en-US" sz="2800" b="1" dirty="0">
                <a:solidFill>
                  <a:srgbClr val="0079B8"/>
                </a:solidFill>
                <a:latin typeface="+mj-lt"/>
                <a:ea typeface="Verdana" pitchFamily="34" charset="0"/>
                <a:cs typeface="Verdana" pitchFamily="34" charset="0"/>
              </a:rPr>
              <a:t>Long Term Goal and</a:t>
            </a:r>
          </a:p>
          <a:p>
            <a:pPr algn="r"/>
            <a:r>
              <a:rPr lang="en-US" sz="2800" b="1" dirty="0">
                <a:solidFill>
                  <a:srgbClr val="0079B8"/>
                </a:solidFill>
                <a:latin typeface="+mj-lt"/>
                <a:ea typeface="Verdana" pitchFamily="34" charset="0"/>
                <a:cs typeface="Verdana" pitchFamily="34" charset="0"/>
              </a:rPr>
              <a:t>Sprint Questions Example</a:t>
            </a:r>
            <a:endParaRPr lang="id-ID" sz="2800" b="1" dirty="0">
              <a:solidFill>
                <a:srgbClr val="0079B8"/>
              </a:solidFill>
              <a:latin typeface="+mj-lt"/>
              <a:ea typeface="Verdana" pitchFamily="34" charset="0"/>
              <a:cs typeface="Verdana" pitchFamily="34" charset="0"/>
            </a:endParaRPr>
          </a:p>
        </p:txBody>
      </p:sp>
      <p:pic>
        <p:nvPicPr>
          <p:cNvPr id="3" name="Picture 6" descr="A screenshot of a cell phone&#10;&#10;Description automatically generated">
            <a:extLst>
              <a:ext uri="{FF2B5EF4-FFF2-40B4-BE49-F238E27FC236}">
                <a16:creationId xmlns="" xmlns:a16="http://schemas.microsoft.com/office/drawing/2014/main" id="{FE2CFB92-AA34-D1A2-4581-A4F36C966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60" y="1616926"/>
            <a:ext cx="9050529" cy="4966754"/>
          </a:xfrm>
          <a:prstGeom prst="rect">
            <a:avLst/>
          </a:prstGeom>
        </p:spPr>
      </p:pic>
    </p:spTree>
    <p:extLst>
      <p:ext uri="{BB962C8B-B14F-4D97-AF65-F5344CB8AC3E}">
        <p14:creationId xmlns:p14="http://schemas.microsoft.com/office/powerpoint/2010/main" val="413609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7">
            <a:extLst>
              <a:ext uri="{FF2B5EF4-FFF2-40B4-BE49-F238E27FC236}">
                <a16:creationId xmlns="" xmlns:a16="http://schemas.microsoft.com/office/drawing/2014/main" id="{4436E0F2-A64B-471E-93C0-8DFE08CC57C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9">
            <a:extLst>
              <a:ext uri="{FF2B5EF4-FFF2-40B4-BE49-F238E27FC236}">
                <a16:creationId xmlns="" xmlns:a16="http://schemas.microsoft.com/office/drawing/2014/main" id="{DC1E3AB1-2A8C-4607-9FAE-D8BDB280FE1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1">
            <a:extLst>
              <a:ext uri="{FF2B5EF4-FFF2-40B4-BE49-F238E27FC236}">
                <a16:creationId xmlns="" xmlns:a16="http://schemas.microsoft.com/office/drawing/2014/main" id="{26D66059-832F-40B6-A35F-F56C8F38A1E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3">
            <a:extLst>
              <a:ext uri="{FF2B5EF4-FFF2-40B4-BE49-F238E27FC236}">
                <a16:creationId xmlns="" xmlns:a16="http://schemas.microsoft.com/office/drawing/2014/main" id="{A515E2ED-7EA9-448D-83FA-54C3DF9723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15">
            <a:extLst>
              <a:ext uri="{FF2B5EF4-FFF2-40B4-BE49-F238E27FC236}">
                <a16:creationId xmlns="" xmlns:a16="http://schemas.microsoft.com/office/drawing/2014/main" id="{20595356-EABD-4767-AC9D-EA21FF115E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 xmlns:a16="http://schemas.microsoft.com/office/drawing/2014/main" id="{28CD9F06-9628-469C-B788-A894E3E0828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19">
            <a:extLst>
              <a:ext uri="{FF2B5EF4-FFF2-40B4-BE49-F238E27FC236}">
                <a16:creationId xmlns="" xmlns:a16="http://schemas.microsoft.com/office/drawing/2014/main" id="{8550A431-0B61-421B-B4B7-24C0CFF0F93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21">
            <a:extLst>
              <a:ext uri="{FF2B5EF4-FFF2-40B4-BE49-F238E27FC236}">
                <a16:creationId xmlns="" xmlns:a16="http://schemas.microsoft.com/office/drawing/2014/main" id="{EA3B6404-C37D-4FE3-8124-9FC5ECE562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23">
            <a:extLst>
              <a:ext uri="{FF2B5EF4-FFF2-40B4-BE49-F238E27FC236}">
                <a16:creationId xmlns="" xmlns:a16="http://schemas.microsoft.com/office/drawing/2014/main" id="{ED61EC8C-9F54-4671-8E82-4AE6101D6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3">
            <a:extLst>
              <a:ext uri="{FF2B5EF4-FFF2-40B4-BE49-F238E27FC236}">
                <a16:creationId xmlns="" xmlns:a16="http://schemas.microsoft.com/office/drawing/2014/main" id="{AC9E86A4-94D8-E21F-9C24-D7A735303DA9}"/>
              </a:ext>
            </a:extLst>
          </p:cNvPr>
          <p:cNvSpPr txBox="1"/>
          <p:nvPr/>
        </p:nvSpPr>
        <p:spPr>
          <a:xfrm>
            <a:off x="7758752" y="3109913"/>
            <a:ext cx="3738926" cy="307657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400" b="1" i="1" cap="all">
                <a:solidFill>
                  <a:schemeClr val="tx2"/>
                </a:solidFill>
                <a:latin typeface="+mj-lt"/>
                <a:ea typeface="+mj-ea"/>
                <a:cs typeface="+mj-cs"/>
              </a:rPr>
              <a:t>Map Example</a:t>
            </a:r>
          </a:p>
        </p:txBody>
      </p:sp>
      <p:pic>
        <p:nvPicPr>
          <p:cNvPr id="3" name="Picture 7" descr="A close up of text on a white background&#10;&#10;Description automatically generated">
            <a:extLst>
              <a:ext uri="{FF2B5EF4-FFF2-40B4-BE49-F238E27FC236}">
                <a16:creationId xmlns="" xmlns:a16="http://schemas.microsoft.com/office/drawing/2014/main" id="{B5E116CE-8007-E0D8-2C8F-016F7762B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6356"/>
            <a:ext cx="8610600" cy="4735829"/>
          </a:xfrm>
          <a:prstGeom prst="rect">
            <a:avLst/>
          </a:prstGeom>
        </p:spPr>
      </p:pic>
      <p:cxnSp>
        <p:nvCxnSpPr>
          <p:cNvPr id="43" name="Straight Connector 25">
            <a:extLst>
              <a:ext uri="{FF2B5EF4-FFF2-40B4-BE49-F238E27FC236}">
                <a16:creationId xmlns="" xmlns:a16="http://schemas.microsoft.com/office/drawing/2014/main" id="{3A5D40F5-A8C4-4952-BCA6-4D0D14F8BFD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4436E0F2-A64B-471E-93C0-8DFE08CC57C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C1E3AB1-2A8C-4607-9FAE-D8BDB280FE1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6D66059-832F-40B6-A35F-F56C8F38A1E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515E2ED-7EA9-448D-83FA-54C3DF9723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20595356-EABD-4767-AC9D-EA21FF115E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8CD9F06-9628-469C-B788-A894E3E0828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550A431-0B61-421B-B4B7-24C0CFF0F93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 xmlns:a16="http://schemas.microsoft.com/office/drawing/2014/main" id="{10A34275-CD0A-499C-9600-C96742FACE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 xmlns:a16="http://schemas.microsoft.com/office/drawing/2014/main" id="{1852546B-EF97-46E8-A930-3A033410668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7587" y="2720800"/>
            <a:ext cx="3470809" cy="41326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12801F4A-0A74-45E0-8E5A-65A65252A34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4540"/>
            <a:ext cx="1274412" cy="49672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AD245F29-ABE7-4BB1-8164-5F4C4604B2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5257800" y="0"/>
            <a:ext cx="6926614" cy="1122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3">
            <a:extLst>
              <a:ext uri="{FF2B5EF4-FFF2-40B4-BE49-F238E27FC236}">
                <a16:creationId xmlns="" xmlns:a16="http://schemas.microsoft.com/office/drawing/2014/main" id="{F9D42FDD-F752-DB10-D0FF-AB60268946D1}"/>
              </a:ext>
            </a:extLst>
          </p:cNvPr>
          <p:cNvSpPr txBox="1"/>
          <p:nvPr/>
        </p:nvSpPr>
        <p:spPr>
          <a:xfrm>
            <a:off x="8286014" y="1122363"/>
            <a:ext cx="3316463" cy="3025308"/>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400" b="1" i="1" cap="all">
                <a:solidFill>
                  <a:schemeClr val="tx2"/>
                </a:solidFill>
                <a:latin typeface="+mj-lt"/>
                <a:ea typeface="+mj-ea"/>
                <a:cs typeface="+mj-cs"/>
              </a:rPr>
              <a:t>Map Example</a:t>
            </a:r>
          </a:p>
        </p:txBody>
      </p:sp>
      <p:cxnSp>
        <p:nvCxnSpPr>
          <p:cNvPr id="30" name="Straight Connector 29">
            <a:extLst>
              <a:ext uri="{FF2B5EF4-FFF2-40B4-BE49-F238E27FC236}">
                <a16:creationId xmlns="" xmlns:a16="http://schemas.microsoft.com/office/drawing/2014/main" id="{CF00EEAF-0634-4EEB-81E5-9FBC2170F3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37102" y="6051582"/>
            <a:ext cx="4847312" cy="8064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53E11676-332F-449D-9A03-6CE4ED25CC3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4225160" y="0"/>
            <a:ext cx="354114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A close up of text on a white background&#10;&#10;Description automatically generated">
            <a:extLst>
              <a:ext uri="{FF2B5EF4-FFF2-40B4-BE49-F238E27FC236}">
                <a16:creationId xmlns="" xmlns:a16="http://schemas.microsoft.com/office/drawing/2014/main" id="{D9AF5549-DBD6-661A-F06F-5943D2BBE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63" y="1317514"/>
            <a:ext cx="8927726" cy="4910249"/>
          </a:xfrm>
          <a:prstGeom prst="rect">
            <a:avLst/>
          </a:prstGeom>
        </p:spPr>
      </p:pic>
    </p:spTree>
    <p:extLst>
      <p:ext uri="{BB962C8B-B14F-4D97-AF65-F5344CB8AC3E}">
        <p14:creationId xmlns:p14="http://schemas.microsoft.com/office/powerpoint/2010/main" val="132397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8">
            <a:extLst>
              <a:ext uri="{FF2B5EF4-FFF2-40B4-BE49-F238E27FC236}">
                <a16:creationId xmlns="" xmlns:a16="http://schemas.microsoft.com/office/drawing/2014/main" id="{4436E0F2-A64B-471E-93C0-8DFE08CC57C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10">
            <a:extLst>
              <a:ext uri="{FF2B5EF4-FFF2-40B4-BE49-F238E27FC236}">
                <a16:creationId xmlns="" xmlns:a16="http://schemas.microsoft.com/office/drawing/2014/main" id="{DC1E3AB1-2A8C-4607-9FAE-D8BDB280FE1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2">
            <a:extLst>
              <a:ext uri="{FF2B5EF4-FFF2-40B4-BE49-F238E27FC236}">
                <a16:creationId xmlns="" xmlns:a16="http://schemas.microsoft.com/office/drawing/2014/main" id="{26D66059-832F-40B6-A35F-F56C8F38A1E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4">
            <a:extLst>
              <a:ext uri="{FF2B5EF4-FFF2-40B4-BE49-F238E27FC236}">
                <a16:creationId xmlns="" xmlns:a16="http://schemas.microsoft.com/office/drawing/2014/main" id="{A515E2ED-7EA9-448D-83FA-54C3DF9723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6">
            <a:extLst>
              <a:ext uri="{FF2B5EF4-FFF2-40B4-BE49-F238E27FC236}">
                <a16:creationId xmlns="" xmlns:a16="http://schemas.microsoft.com/office/drawing/2014/main" id="{20595356-EABD-4767-AC9D-EA21FF115E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8">
            <a:extLst>
              <a:ext uri="{FF2B5EF4-FFF2-40B4-BE49-F238E27FC236}">
                <a16:creationId xmlns="" xmlns:a16="http://schemas.microsoft.com/office/drawing/2014/main" id="{28CD9F06-9628-469C-B788-A894E3E0828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0">
            <a:extLst>
              <a:ext uri="{FF2B5EF4-FFF2-40B4-BE49-F238E27FC236}">
                <a16:creationId xmlns="" xmlns:a16="http://schemas.microsoft.com/office/drawing/2014/main" id="{8550A431-0B61-421B-B4B7-24C0CFF0F93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22">
            <a:extLst>
              <a:ext uri="{FF2B5EF4-FFF2-40B4-BE49-F238E27FC236}">
                <a16:creationId xmlns="" xmlns:a16="http://schemas.microsoft.com/office/drawing/2014/main" id="{D6309531-94CD-4CF6-AACE-80EC085E0F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4">
            <a:extLst>
              <a:ext uri="{FF2B5EF4-FFF2-40B4-BE49-F238E27FC236}">
                <a16:creationId xmlns="" xmlns:a16="http://schemas.microsoft.com/office/drawing/2014/main" id="{E6C93E1F-4BDA-4AB8-5D20-BB7FEC70F256}"/>
              </a:ext>
            </a:extLst>
          </p:cNvPr>
          <p:cNvSpPr txBox="1"/>
          <p:nvPr/>
        </p:nvSpPr>
        <p:spPr>
          <a:xfrm>
            <a:off x="5146159" y="685800"/>
            <a:ext cx="6238688" cy="138223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1" cap="all">
                <a:solidFill>
                  <a:schemeClr val="tx2"/>
                </a:solidFill>
                <a:latin typeface="+mj-lt"/>
                <a:ea typeface="+mj-ea"/>
                <a:cs typeface="+mj-cs"/>
              </a:rPr>
              <a:t>Make a Map</a:t>
            </a:r>
          </a:p>
        </p:txBody>
      </p:sp>
      <p:pic>
        <p:nvPicPr>
          <p:cNvPr id="37" name="Picture 4" descr="Six pins pointed on several spots on a road map">
            <a:extLst>
              <a:ext uri="{FF2B5EF4-FFF2-40B4-BE49-F238E27FC236}">
                <a16:creationId xmlns="" xmlns:a16="http://schemas.microsoft.com/office/drawing/2014/main" id="{3C80E783-B360-E31D-A065-9195319FBA93}"/>
              </a:ext>
            </a:extLst>
          </p:cNvPr>
          <p:cNvPicPr>
            <a:picLocks noChangeAspect="1"/>
          </p:cNvPicPr>
          <p:nvPr/>
        </p:nvPicPr>
        <p:blipFill rotWithShape="1">
          <a:blip r:embed="rId2"/>
          <a:srcRect l="23522" r="28254"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 xmlns:a16="http://schemas.microsoft.com/office/drawing/2014/main" id="{1942A4B7-9E01-5D9F-FA0A-433CC708E167}"/>
              </a:ext>
            </a:extLst>
          </p:cNvPr>
          <p:cNvSpPr txBox="1">
            <a:spLocks/>
          </p:cNvSpPr>
          <p:nvPr/>
        </p:nvSpPr>
        <p:spPr>
          <a:xfrm>
            <a:off x="5146158" y="2301949"/>
            <a:ext cx="6238687" cy="40226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r>
              <a:rPr lang="en-US" sz="3600" dirty="0"/>
              <a:t>List the </a:t>
            </a:r>
            <a:r>
              <a:rPr lang="en-US" sz="3600" b="1" dirty="0"/>
              <a:t>actors</a:t>
            </a:r>
            <a:r>
              <a:rPr lang="en-US" sz="3600" dirty="0"/>
              <a:t> (on the left)</a:t>
            </a:r>
          </a:p>
          <a:p>
            <a:pPr marL="457200"/>
            <a:r>
              <a:rPr lang="en-US" sz="3600" dirty="0"/>
              <a:t>Write the </a:t>
            </a:r>
            <a:r>
              <a:rPr lang="en-US" sz="3600" b="1" dirty="0"/>
              <a:t>endings</a:t>
            </a:r>
            <a:r>
              <a:rPr lang="en-US" sz="3600" dirty="0"/>
              <a:t> (on the right)</a:t>
            </a:r>
          </a:p>
          <a:p>
            <a:pPr marL="457200"/>
            <a:r>
              <a:rPr lang="en-US" sz="3600" b="1" dirty="0"/>
              <a:t>Words and arrows</a:t>
            </a:r>
            <a:r>
              <a:rPr lang="en-US" sz="3600" dirty="0"/>
              <a:t> in between</a:t>
            </a:r>
          </a:p>
          <a:p>
            <a:pPr marL="457200"/>
            <a:r>
              <a:rPr lang="en-US" sz="3600" dirty="0"/>
              <a:t>Keep it </a:t>
            </a:r>
            <a:r>
              <a:rPr lang="en-US" sz="3600" b="1" dirty="0"/>
              <a:t>simple</a:t>
            </a:r>
          </a:p>
          <a:p>
            <a:pPr marL="457200"/>
            <a:r>
              <a:rPr lang="en-US" sz="3600" b="1" dirty="0"/>
              <a:t>Ask</a:t>
            </a:r>
            <a:r>
              <a:rPr lang="en-US" sz="3600" dirty="0"/>
              <a:t> for help </a:t>
            </a:r>
          </a:p>
        </p:txBody>
      </p:sp>
      <p:cxnSp>
        <p:nvCxnSpPr>
          <p:cNvPr id="38" name="Straight Connector 24">
            <a:extLst>
              <a:ext uri="{FF2B5EF4-FFF2-40B4-BE49-F238E27FC236}">
                <a16:creationId xmlns="" xmlns:a16="http://schemas.microsoft.com/office/drawing/2014/main" id="{F75BF611-D2A5-4454-8C47-95B0BC42284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66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 xmlns:a16="http://schemas.microsoft.com/office/drawing/2014/main" id="{67986D77-4D6F-E39C-4624-DD7234553419}"/>
              </a:ext>
            </a:extLst>
          </p:cNvPr>
          <p:cNvSpPr>
            <a:spLocks noGrp="1"/>
          </p:cNvSpPr>
          <p:nvPr>
            <p:ph type="title"/>
          </p:nvPr>
        </p:nvSpPr>
        <p:spPr/>
        <p:txBody>
          <a:bodyPr/>
          <a:lstStyle/>
          <a:p>
            <a:r>
              <a:rPr lang="en-US" dirty="0" err="1"/>
              <a:t>Tugas</a:t>
            </a:r>
            <a:endParaRPr lang="id-ID" dirty="0"/>
          </a:p>
        </p:txBody>
      </p:sp>
      <p:sp>
        <p:nvSpPr>
          <p:cNvPr id="3" name="Tampungan Konten 2">
            <a:extLst>
              <a:ext uri="{FF2B5EF4-FFF2-40B4-BE49-F238E27FC236}">
                <a16:creationId xmlns="" xmlns:a16="http://schemas.microsoft.com/office/drawing/2014/main" id="{DF49EE1F-82DF-C63A-3460-F6D1E69E1790}"/>
              </a:ext>
            </a:extLst>
          </p:cNvPr>
          <p:cNvSpPr>
            <a:spLocks noGrp="1"/>
          </p:cNvSpPr>
          <p:nvPr>
            <p:ph idx="1"/>
          </p:nvPr>
        </p:nvSpPr>
        <p:spPr/>
        <p:txBody>
          <a:bodyPr/>
          <a:lstStyle/>
          <a:p>
            <a:r>
              <a:rPr lang="en-US" dirty="0" err="1"/>
              <a:t>Buatlah</a:t>
            </a:r>
            <a:r>
              <a:rPr lang="en-US" dirty="0"/>
              <a:t> map </a:t>
            </a:r>
            <a:r>
              <a:rPr lang="en-US" dirty="0" err="1"/>
              <a:t>untuk</a:t>
            </a:r>
            <a:r>
              <a:rPr lang="en-US" dirty="0"/>
              <a:t> </a:t>
            </a:r>
            <a:r>
              <a:rPr lang="en-US" dirty="0" err="1"/>
              <a:t>menggambarkan</a:t>
            </a:r>
            <a:r>
              <a:rPr lang="en-US" dirty="0"/>
              <a:t> </a:t>
            </a:r>
            <a:r>
              <a:rPr lang="en-US" dirty="0" err="1"/>
              <a:t>alur</a:t>
            </a:r>
            <a:r>
              <a:rPr lang="en-US" dirty="0"/>
              <a:t> proses </a:t>
            </a:r>
            <a:r>
              <a:rPr lang="en-US" dirty="0" err="1"/>
              <a:t>dari</a:t>
            </a:r>
            <a:r>
              <a:rPr lang="en-US" dirty="0"/>
              <a:t> </a:t>
            </a:r>
            <a:r>
              <a:rPr lang="en-US" dirty="0" err="1"/>
              <a:t>usaha</a:t>
            </a:r>
            <a:r>
              <a:rPr lang="en-US" dirty="0"/>
              <a:t> </a:t>
            </a:r>
            <a:r>
              <a:rPr lang="en-US" dirty="0" err="1"/>
              <a:t>anda</a:t>
            </a:r>
            <a:endParaRPr lang="id-ID" dirty="0"/>
          </a:p>
        </p:txBody>
      </p:sp>
    </p:spTree>
    <p:extLst>
      <p:ext uri="{BB962C8B-B14F-4D97-AF65-F5344CB8AC3E}">
        <p14:creationId xmlns:p14="http://schemas.microsoft.com/office/powerpoint/2010/main" val="74499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mbar 4">
            <a:extLst>
              <a:ext uri="{FF2B5EF4-FFF2-40B4-BE49-F238E27FC236}">
                <a16:creationId xmlns="" xmlns:a16="http://schemas.microsoft.com/office/drawing/2014/main" id="{F84F5196-827F-3227-58C6-9111395E47D3}"/>
              </a:ext>
            </a:extLst>
          </p:cNvPr>
          <p:cNvPicPr>
            <a:picLocks noChangeAspect="1"/>
          </p:cNvPicPr>
          <p:nvPr/>
        </p:nvPicPr>
        <p:blipFill rotWithShape="1">
          <a:blip r:embed="rId2"/>
          <a:srcRect l="14000" t="20727" r="13000" b="12871"/>
          <a:stretch/>
        </p:blipFill>
        <p:spPr>
          <a:xfrm>
            <a:off x="1706880" y="1422400"/>
            <a:ext cx="8900160" cy="4551680"/>
          </a:xfrm>
          <a:prstGeom prst="rect">
            <a:avLst/>
          </a:prstGeom>
        </p:spPr>
      </p:pic>
    </p:spTree>
    <p:extLst>
      <p:ext uri="{BB962C8B-B14F-4D97-AF65-F5344CB8AC3E}">
        <p14:creationId xmlns:p14="http://schemas.microsoft.com/office/powerpoint/2010/main" val="398000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1775E6C-9FE7-4AE4-ABE7-2568D95DEA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8AAE0423-BDD0-446E-8E7E-AD39C661C9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954"/>
            <a:ext cx="12192000" cy="68510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1F4B48C8-2A0F-488D-AD2B-8302238506A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4477150" y="0"/>
            <a:ext cx="75549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Judul 1">
            <a:extLst>
              <a:ext uri="{FF2B5EF4-FFF2-40B4-BE49-F238E27FC236}">
                <a16:creationId xmlns="" xmlns:a16="http://schemas.microsoft.com/office/drawing/2014/main" id="{F8E8CE93-9E9D-9B4C-56EA-049B7CBFA610}"/>
              </a:ext>
            </a:extLst>
          </p:cNvPr>
          <p:cNvSpPr>
            <a:spLocks noGrp="1"/>
          </p:cNvSpPr>
          <p:nvPr>
            <p:ph type="title"/>
          </p:nvPr>
        </p:nvSpPr>
        <p:spPr>
          <a:xfrm>
            <a:off x="664431" y="1102360"/>
            <a:ext cx="3812717" cy="4724400"/>
          </a:xfrm>
        </p:spPr>
        <p:txBody>
          <a:bodyPr anchor="ctr">
            <a:normAutofit/>
          </a:bodyPr>
          <a:lstStyle/>
          <a:p>
            <a:r>
              <a:rPr lang="id-ID" b="1" i="0">
                <a:effectLst/>
                <a:latin typeface="Open Sans" panose="020B0606030504020204" pitchFamily="34" charset="0"/>
              </a:rPr>
              <a:t>Apa itu Design Sprint ?</a:t>
            </a:r>
            <a:endParaRPr lang="id-ID" dirty="0"/>
          </a:p>
        </p:txBody>
      </p:sp>
      <p:cxnSp>
        <p:nvCxnSpPr>
          <p:cNvPr id="14" name="Straight Connector 13">
            <a:extLst>
              <a:ext uri="{FF2B5EF4-FFF2-40B4-BE49-F238E27FC236}">
                <a16:creationId xmlns="" xmlns:a16="http://schemas.microsoft.com/office/drawing/2014/main" id="{C6BEB5BD-6C08-40C8-8912-A7FAB7C45A9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894040" y="0"/>
            <a:ext cx="32272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ampungan Konten 2">
            <a:extLst>
              <a:ext uri="{FF2B5EF4-FFF2-40B4-BE49-F238E27FC236}">
                <a16:creationId xmlns="" xmlns:a16="http://schemas.microsoft.com/office/drawing/2014/main" id="{14D9189D-C0D8-7E4E-9D1C-32DB797BAB67}"/>
              </a:ext>
            </a:extLst>
          </p:cNvPr>
          <p:cNvSpPr>
            <a:spLocks noGrp="1"/>
          </p:cNvSpPr>
          <p:nvPr>
            <p:ph idx="1"/>
          </p:nvPr>
        </p:nvSpPr>
        <p:spPr>
          <a:xfrm>
            <a:off x="5797686" y="533399"/>
            <a:ext cx="5683114" cy="5771481"/>
          </a:xfrm>
        </p:spPr>
        <p:txBody>
          <a:bodyPr anchor="ctr">
            <a:normAutofit/>
          </a:bodyPr>
          <a:lstStyle/>
          <a:p>
            <a:r>
              <a:rPr lang="id-ID" b="0" i="0">
                <a:effectLst/>
                <a:latin typeface="Open Sans" panose="020B0606030504020204" pitchFamily="34" charset="0"/>
              </a:rPr>
              <a:t>salah satu metodologi yang diciptakan oleh Google yang membantu tim untuk menyelesaikan dan menguji masalah dalam </a:t>
            </a:r>
            <a:r>
              <a:rPr lang="id-ID" b="1" i="0">
                <a:effectLst/>
                <a:latin typeface="Open Sans" panose="020B0606030504020204" pitchFamily="34" charset="0"/>
              </a:rPr>
              <a:t>2-5 hari</a:t>
            </a:r>
            <a:r>
              <a:rPr lang="id-ID" b="0" i="0">
                <a:effectLst/>
                <a:latin typeface="Open Sans" panose="020B0606030504020204" pitchFamily="34" charset="0"/>
              </a:rPr>
              <a:t> atau sesuai dengan target yang ditetapkan oleh seorang </a:t>
            </a:r>
            <a:r>
              <a:rPr lang="id-ID" b="0" i="1">
                <a:effectLst/>
                <a:latin typeface="Open Sans" panose="020B0606030504020204" pitchFamily="34" charset="0"/>
              </a:rPr>
              <a:t>Design Master</a:t>
            </a:r>
            <a:r>
              <a:rPr lang="id-ID" b="0" i="0">
                <a:effectLst/>
                <a:latin typeface="Open Sans" panose="020B0606030504020204" pitchFamily="34" charset="0"/>
              </a:rPr>
              <a:t> dengan menggabungkan dua konsep yaitu </a:t>
            </a:r>
            <a:r>
              <a:rPr lang="id-ID" b="0" i="1">
                <a:effectLst/>
                <a:latin typeface="Open Sans" panose="020B0606030504020204" pitchFamily="34" charset="0"/>
              </a:rPr>
              <a:t>Sprint</a:t>
            </a:r>
            <a:r>
              <a:rPr lang="id-ID" b="0" i="0">
                <a:effectLst/>
                <a:latin typeface="Open Sans" panose="020B0606030504020204" pitchFamily="34" charset="0"/>
              </a:rPr>
              <a:t> dari </a:t>
            </a:r>
            <a:r>
              <a:rPr lang="id-ID" b="0" i="1" err="1">
                <a:effectLst/>
                <a:latin typeface="Open Sans" panose="020B0606030504020204" pitchFamily="34" charset="0"/>
              </a:rPr>
              <a:t>Agile</a:t>
            </a:r>
            <a:r>
              <a:rPr lang="id-ID" b="0" i="0">
                <a:effectLst/>
                <a:latin typeface="Open Sans" panose="020B0606030504020204" pitchFamily="34" charset="0"/>
              </a:rPr>
              <a:t> dan </a:t>
            </a:r>
            <a:r>
              <a:rPr lang="id-ID" b="0" i="1">
                <a:effectLst/>
                <a:latin typeface="Open Sans" panose="020B0606030504020204" pitchFamily="34" charset="0"/>
              </a:rPr>
              <a:t>Design </a:t>
            </a:r>
            <a:r>
              <a:rPr lang="id-ID" b="0" i="1" err="1">
                <a:effectLst/>
                <a:latin typeface="Open Sans" panose="020B0606030504020204" pitchFamily="34" charset="0"/>
              </a:rPr>
              <a:t>Thinking</a:t>
            </a:r>
            <a:r>
              <a:rPr lang="id-ID" b="0" i="0">
                <a:effectLst/>
                <a:latin typeface="Open Sans" panose="020B0606030504020204" pitchFamily="34" charset="0"/>
              </a:rPr>
              <a:t> oleh IDEO.</a:t>
            </a:r>
            <a:endParaRPr lang="id-ID" dirty="0"/>
          </a:p>
        </p:txBody>
      </p:sp>
    </p:spTree>
    <p:extLst>
      <p:ext uri="{BB962C8B-B14F-4D97-AF65-F5344CB8AC3E}">
        <p14:creationId xmlns:p14="http://schemas.microsoft.com/office/powerpoint/2010/main" val="2386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 xmlns:a16="http://schemas.microsoft.com/office/drawing/2014/main" id="{4436E0F2-A64B-471E-93C0-8DFE08CC57C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 xmlns:a16="http://schemas.microsoft.com/office/drawing/2014/main" id="{DC1E3AB1-2A8C-4607-9FAE-D8BDB280FE1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 xmlns:a16="http://schemas.microsoft.com/office/drawing/2014/main" id="{26D66059-832F-40B6-A35F-F56C8F38A1E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 xmlns:a16="http://schemas.microsoft.com/office/drawing/2014/main" id="{A515E2ED-7EA9-448D-83FA-54C3DF9723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 xmlns:a16="http://schemas.microsoft.com/office/drawing/2014/main" id="{20595356-EABD-4767-AC9D-EA21FF115E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 xmlns:a16="http://schemas.microsoft.com/office/drawing/2014/main" id="{28CD9F06-9628-469C-B788-A894E3E0828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 xmlns:a16="http://schemas.microsoft.com/office/drawing/2014/main" id="{8550A431-0B61-421B-B4B7-24C0CFF0F93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045" name="Rectangle 1044">
            <a:extLst>
              <a:ext uri="{FF2B5EF4-FFF2-40B4-BE49-F238E27FC236}">
                <a16:creationId xmlns="" xmlns:a16="http://schemas.microsoft.com/office/drawing/2014/main" id="{EA3B6404-C37D-4FE3-8124-9FC5ECE562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7" name="Straight Connector 1046">
            <a:extLst>
              <a:ext uri="{FF2B5EF4-FFF2-40B4-BE49-F238E27FC236}">
                <a16:creationId xmlns="" xmlns:a16="http://schemas.microsoft.com/office/drawing/2014/main" id="{C64A9919-C77B-4DEE-B7F8-B9A289E9E66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0"/>
            <a:ext cx="7289975" cy="133894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049" name="Rectangle 1048">
            <a:extLst>
              <a:ext uri="{FF2B5EF4-FFF2-40B4-BE49-F238E27FC236}">
                <a16:creationId xmlns="" xmlns:a16="http://schemas.microsoft.com/office/drawing/2014/main" id="{F67B5ED5-2C08-4519-B88A-E933BAA847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827850"/>
            <a:ext cx="12192000" cy="205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 xmlns:a16="http://schemas.microsoft.com/office/drawing/2014/main" id="{A12579F8-3E99-EB09-48AD-4DA3E173E15A}"/>
              </a:ext>
            </a:extLst>
          </p:cNvPr>
          <p:cNvSpPr>
            <a:spLocks noGrp="1"/>
          </p:cNvSpPr>
          <p:nvPr>
            <p:ph type="title"/>
          </p:nvPr>
        </p:nvSpPr>
        <p:spPr>
          <a:xfrm>
            <a:off x="1034143" y="5234529"/>
            <a:ext cx="10102920" cy="675417"/>
          </a:xfrm>
        </p:spPr>
        <p:txBody>
          <a:bodyPr vert="horz" lIns="91440" tIns="45720" rIns="91440" bIns="45720" rtlCol="0" anchor="b">
            <a:normAutofit/>
          </a:bodyPr>
          <a:lstStyle/>
          <a:p>
            <a:pPr algn="ctr"/>
            <a:r>
              <a:rPr lang="en-US" sz="4000" b="1">
                <a:effectLst/>
              </a:rPr>
              <a:t>Apa tahapan dari Design Sprint ?</a:t>
            </a:r>
            <a:endParaRPr lang="en-US" sz="4000"/>
          </a:p>
        </p:txBody>
      </p:sp>
      <p:cxnSp>
        <p:nvCxnSpPr>
          <p:cNvPr id="1051" name="Straight Connector 1050">
            <a:extLst>
              <a:ext uri="{FF2B5EF4-FFF2-40B4-BE49-F238E27FC236}">
                <a16:creationId xmlns="" xmlns:a16="http://schemas.microsoft.com/office/drawing/2014/main" id="{4BB9CE4F-048D-4320-B7EF-E5AEA4020CE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60990" y="0"/>
            <a:ext cx="863010" cy="485029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 xmlns:a16="http://schemas.microsoft.com/office/drawing/2014/main" id="{717DE3F0-E5A7-4C2D-927E-56638086786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3632375"/>
            <a:ext cx="3875314" cy="11954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 xmlns:a16="http://schemas.microsoft.com/office/drawing/2014/main" id="{4E9EA87C-793F-4321-A0BC-4DB860289DD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763624" y="1392865"/>
            <a:ext cx="1428376" cy="345743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 xmlns:a16="http://schemas.microsoft.com/office/drawing/2014/main" id="{DEE00FC4-5601-4185-8A23-E15BD4D7B41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0367404" y="0"/>
            <a:ext cx="1824596" cy="43389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 xmlns:a16="http://schemas.microsoft.com/office/drawing/2014/main" id="{C56BFC6D-597D-2D87-CAA4-6180D2A75A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2141" y="533400"/>
            <a:ext cx="9187718" cy="372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8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F2280E7-C41F-468E-9B90-F9CCEFF116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 xmlns:a16="http://schemas.microsoft.com/office/drawing/2014/main" id="{91FE7112-511B-7D20-C3F1-B4AC222D1D03}"/>
              </a:ext>
            </a:extLst>
          </p:cNvPr>
          <p:cNvSpPr>
            <a:spLocks noGrp="1"/>
          </p:cNvSpPr>
          <p:nvPr>
            <p:ph type="title"/>
          </p:nvPr>
        </p:nvSpPr>
        <p:spPr>
          <a:xfrm>
            <a:off x="711201" y="675167"/>
            <a:ext cx="2254777" cy="4153821"/>
          </a:xfrm>
        </p:spPr>
        <p:txBody>
          <a:bodyPr anchor="t">
            <a:normAutofit/>
          </a:bodyPr>
          <a:lstStyle/>
          <a:p>
            <a:r>
              <a:rPr lang="id-ID" sz="2000" b="1" i="1">
                <a:effectLst/>
                <a:latin typeface="inherit"/>
              </a:rPr>
              <a:t>Understand</a:t>
            </a:r>
            <a:endParaRPr lang="id-ID" sz="2000"/>
          </a:p>
        </p:txBody>
      </p:sp>
      <p:cxnSp>
        <p:nvCxnSpPr>
          <p:cNvPr id="10" name="Straight Connector 9">
            <a:extLst>
              <a:ext uri="{FF2B5EF4-FFF2-40B4-BE49-F238E27FC236}">
                <a16:creationId xmlns="" xmlns:a16="http://schemas.microsoft.com/office/drawing/2014/main" id="{546BEE7D-E1CB-4E40-A841-6C2F1C6D3E3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289111" y="6954"/>
            <a:ext cx="709684" cy="68440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87A7FAF3-0336-4EB0-BFEE-05F79B6C2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352934" y="-6954"/>
            <a:ext cx="32272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ampungan Konten 2">
            <a:extLst>
              <a:ext uri="{FF2B5EF4-FFF2-40B4-BE49-F238E27FC236}">
                <a16:creationId xmlns="" xmlns:a16="http://schemas.microsoft.com/office/drawing/2014/main" id="{A5BBF8B2-21C6-9844-F88B-34AFF7804CE5}"/>
              </a:ext>
            </a:extLst>
          </p:cNvPr>
          <p:cNvSpPr>
            <a:spLocks noGrp="1"/>
          </p:cNvSpPr>
          <p:nvPr>
            <p:ph idx="1"/>
          </p:nvPr>
        </p:nvSpPr>
        <p:spPr>
          <a:xfrm>
            <a:off x="4572000" y="533401"/>
            <a:ext cx="6477000" cy="5771480"/>
          </a:xfrm>
        </p:spPr>
        <p:txBody>
          <a:bodyPr anchor="ctr">
            <a:normAutofit/>
          </a:bodyPr>
          <a:lstStyle/>
          <a:p>
            <a:pPr>
              <a:lnSpc>
                <a:spcPct val="90000"/>
              </a:lnSpc>
            </a:pPr>
            <a:r>
              <a:rPr lang="id-ID" sz="2200" b="0" i="0">
                <a:effectLst/>
                <a:latin typeface="Open Sans" panose="020B0606030504020204" pitchFamily="34" charset="0"/>
              </a:rPr>
              <a:t> tim akan mengumpulkan beberapa pengguna atau calon pengguna untuk sesi wawancara secara singkat. Pengguna diminta untuk bercerita mengenai masalah tertentu (yang berhubungan dengan produk yang akan dibuat) yang mereka hadapi, serta bagaimana cara mereka menyelesaikan masalah tersebut. Kemudian hasil wawancara tersebut menjadi bahan diskusi bersama semua anggota tim dalam perusahaan yang biasanya terdiri dari CEO, CFO, developer, desainer, product manager, dan lain-lain. Pada hari pertama ini masih termasuk dalam tahap brainstorming. Pada akhir hari pertama, akan ditemukan struktur permasalahan yang hendak dipecahkan melalui proses desain di hari berikutnya.</a:t>
            </a:r>
            <a:endParaRPr lang="id-ID" sz="2200"/>
          </a:p>
        </p:txBody>
      </p:sp>
    </p:spTree>
    <p:extLst>
      <p:ext uri="{BB962C8B-B14F-4D97-AF65-F5344CB8AC3E}">
        <p14:creationId xmlns:p14="http://schemas.microsoft.com/office/powerpoint/2010/main" val="391518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F2280E7-C41F-468E-9B90-F9CCEFF116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 xmlns:a16="http://schemas.microsoft.com/office/drawing/2014/main" id="{7F6C23C3-2E4D-850A-12CA-34830EC82A86}"/>
              </a:ext>
            </a:extLst>
          </p:cNvPr>
          <p:cNvSpPr>
            <a:spLocks noGrp="1"/>
          </p:cNvSpPr>
          <p:nvPr>
            <p:ph type="title"/>
          </p:nvPr>
        </p:nvSpPr>
        <p:spPr>
          <a:xfrm>
            <a:off x="711201" y="675167"/>
            <a:ext cx="2254777" cy="4153821"/>
          </a:xfrm>
        </p:spPr>
        <p:txBody>
          <a:bodyPr anchor="t">
            <a:normAutofit/>
          </a:bodyPr>
          <a:lstStyle/>
          <a:p>
            <a:r>
              <a:rPr lang="id-ID" sz="2000" b="1" i="1">
                <a:effectLst/>
                <a:latin typeface="inherit"/>
              </a:rPr>
              <a:t>Diverge</a:t>
            </a:r>
            <a:endParaRPr lang="id-ID" sz="2000"/>
          </a:p>
        </p:txBody>
      </p:sp>
      <p:cxnSp>
        <p:nvCxnSpPr>
          <p:cNvPr id="10" name="Straight Connector 9">
            <a:extLst>
              <a:ext uri="{FF2B5EF4-FFF2-40B4-BE49-F238E27FC236}">
                <a16:creationId xmlns="" xmlns:a16="http://schemas.microsoft.com/office/drawing/2014/main" id="{546BEE7D-E1CB-4E40-A841-6C2F1C6D3E3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289111" y="6954"/>
            <a:ext cx="709684" cy="68440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87A7FAF3-0336-4EB0-BFEE-05F79B6C2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352934" y="-6954"/>
            <a:ext cx="32272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ampungan Konten 2">
            <a:extLst>
              <a:ext uri="{FF2B5EF4-FFF2-40B4-BE49-F238E27FC236}">
                <a16:creationId xmlns="" xmlns:a16="http://schemas.microsoft.com/office/drawing/2014/main" id="{22022049-7C6A-9A31-26C0-73EFF8F642F1}"/>
              </a:ext>
            </a:extLst>
          </p:cNvPr>
          <p:cNvSpPr>
            <a:spLocks noGrp="1"/>
          </p:cNvSpPr>
          <p:nvPr>
            <p:ph idx="1"/>
          </p:nvPr>
        </p:nvSpPr>
        <p:spPr>
          <a:xfrm>
            <a:off x="4572000" y="533401"/>
            <a:ext cx="6477000" cy="5771480"/>
          </a:xfrm>
        </p:spPr>
        <p:txBody>
          <a:bodyPr anchor="ctr">
            <a:normAutofit/>
          </a:bodyPr>
          <a:lstStyle/>
          <a:p>
            <a:pPr>
              <a:lnSpc>
                <a:spcPct val="90000"/>
              </a:lnSpc>
            </a:pPr>
            <a:r>
              <a:rPr lang="id-ID" sz="3200" b="0" i="0">
                <a:effectLst/>
                <a:latin typeface="Open Sans" panose="020B0606030504020204" pitchFamily="34" charset="0"/>
              </a:rPr>
              <a:t>semua tim secara individual diminta untuk memberikan ide sebanyak-banyaknya sebagai solusi atas permasalahan yang ada. Dari semua ide tersebut, masing-masing anggota tim kemudian melakukan rancangan kasar di atas kertas agar semua orang bisa mendapatkan bayangan bagaimana aplikasi dari ide tersebut.</a:t>
            </a:r>
            <a:endParaRPr lang="id-ID" sz="3200"/>
          </a:p>
        </p:txBody>
      </p:sp>
    </p:spTree>
    <p:extLst>
      <p:ext uri="{BB962C8B-B14F-4D97-AF65-F5344CB8AC3E}">
        <p14:creationId xmlns:p14="http://schemas.microsoft.com/office/powerpoint/2010/main" val="295082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1775E6C-9FE7-4AE4-ABE7-2568D95DEA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 xmlns:a16="http://schemas.microsoft.com/office/drawing/2014/main" id="{8CECB99A-E2AB-482F-A307-487955310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 xmlns:a16="http://schemas.microsoft.com/office/drawing/2014/main" id="{9ACA5E9E-E002-94B0-D135-324C2BBEEAB7}"/>
              </a:ext>
            </a:extLst>
          </p:cNvPr>
          <p:cNvSpPr>
            <a:spLocks noGrp="1"/>
          </p:cNvSpPr>
          <p:nvPr>
            <p:ph type="title"/>
          </p:nvPr>
        </p:nvSpPr>
        <p:spPr>
          <a:xfrm>
            <a:off x="883920" y="800849"/>
            <a:ext cx="4065767" cy="3510553"/>
          </a:xfrm>
        </p:spPr>
        <p:txBody>
          <a:bodyPr anchor="t">
            <a:normAutofit/>
          </a:bodyPr>
          <a:lstStyle/>
          <a:p>
            <a:r>
              <a:rPr lang="id-ID" b="1" i="1" err="1">
                <a:effectLst/>
                <a:latin typeface="inherit"/>
              </a:rPr>
              <a:t>Decide</a:t>
            </a:r>
            <a:endParaRPr lang="id-ID" dirty="0"/>
          </a:p>
        </p:txBody>
      </p:sp>
      <p:sp>
        <p:nvSpPr>
          <p:cNvPr id="3" name="Tampungan Konten 2">
            <a:extLst>
              <a:ext uri="{FF2B5EF4-FFF2-40B4-BE49-F238E27FC236}">
                <a16:creationId xmlns="" xmlns:a16="http://schemas.microsoft.com/office/drawing/2014/main" id="{2AB4587B-7268-CD84-0F32-05BB6874DA21}"/>
              </a:ext>
            </a:extLst>
          </p:cNvPr>
          <p:cNvSpPr>
            <a:spLocks noGrp="1"/>
          </p:cNvSpPr>
          <p:nvPr>
            <p:ph idx="1"/>
          </p:nvPr>
        </p:nvSpPr>
        <p:spPr>
          <a:xfrm>
            <a:off x="5895753" y="533400"/>
            <a:ext cx="5458046" cy="5791200"/>
          </a:xfrm>
        </p:spPr>
        <p:txBody>
          <a:bodyPr anchor="ctr">
            <a:normAutofit/>
          </a:bodyPr>
          <a:lstStyle/>
          <a:p>
            <a:pPr>
              <a:lnSpc>
                <a:spcPct val="90000"/>
              </a:lnSpc>
            </a:pPr>
            <a:r>
              <a:rPr lang="id-ID" b="0" i="0">
                <a:effectLst/>
                <a:latin typeface="Open Sans" panose="020B0606030504020204" pitchFamily="34" charset="0"/>
              </a:rPr>
              <a:t>Tim kembali berkumpul untuk memutuskan secara </a:t>
            </a:r>
            <a:r>
              <a:rPr lang="id-ID" b="0" i="1">
                <a:effectLst/>
                <a:latin typeface="Open Sans" panose="020B0606030504020204" pitchFamily="34" charset="0"/>
              </a:rPr>
              <a:t>voting</a:t>
            </a:r>
            <a:r>
              <a:rPr lang="id-ID" b="0" i="0">
                <a:effectLst/>
                <a:latin typeface="Open Sans" panose="020B0606030504020204" pitchFamily="34" charset="0"/>
              </a:rPr>
              <a:t>, rancangan mana yang terbaik. Di sini proses diskusi untuk </a:t>
            </a:r>
            <a:r>
              <a:rPr lang="id-ID" b="0" i="0" err="1">
                <a:effectLst/>
                <a:latin typeface="Open Sans" panose="020B0606030504020204" pitchFamily="34" charset="0"/>
              </a:rPr>
              <a:t>brainstorming</a:t>
            </a:r>
            <a:r>
              <a:rPr lang="id-ID" b="0" i="0">
                <a:effectLst/>
                <a:latin typeface="Open Sans" panose="020B0606030504020204" pitchFamily="34" charset="0"/>
              </a:rPr>
              <a:t> sangat minim, di mana ide terbaik diputuskan oleh suara terbanyak. Ide dengan suara paling banyak kemudian </a:t>
            </a:r>
            <a:r>
              <a:rPr lang="id-ID" b="0" i="0" err="1">
                <a:effectLst/>
                <a:latin typeface="Open Sans" panose="020B0606030504020204" pitchFamily="34" charset="0"/>
              </a:rPr>
              <a:t>difinalisasi</a:t>
            </a:r>
            <a:r>
              <a:rPr lang="id-ID" b="0" i="0">
                <a:effectLst/>
                <a:latin typeface="Open Sans" panose="020B0606030504020204" pitchFamily="34" charset="0"/>
              </a:rPr>
              <a:t> menjadi desain yang lebih rapi untuk tahap pengembangan awal. Untuk memotong waktu, proses desain tidak dilakukan menggunakan </a:t>
            </a:r>
            <a:r>
              <a:rPr lang="id-ID" b="0" i="1" err="1">
                <a:effectLst/>
                <a:latin typeface="Open Sans" panose="020B0606030504020204" pitchFamily="34" charset="0"/>
              </a:rPr>
              <a:t>Photoshop</a:t>
            </a:r>
            <a:r>
              <a:rPr lang="id-ID" b="0" i="0">
                <a:effectLst/>
                <a:latin typeface="Open Sans" panose="020B0606030504020204" pitchFamily="34" charset="0"/>
              </a:rPr>
              <a:t>, tapi dengan </a:t>
            </a:r>
            <a:r>
              <a:rPr lang="id-ID" b="0" i="1" err="1">
                <a:effectLst/>
                <a:latin typeface="Open Sans" panose="020B0606030504020204" pitchFamily="34" charset="0"/>
              </a:rPr>
              <a:t>software</a:t>
            </a:r>
            <a:r>
              <a:rPr lang="id-ID" b="0" i="0">
                <a:effectLst/>
                <a:latin typeface="Open Sans" panose="020B0606030504020204" pitchFamily="34" charset="0"/>
              </a:rPr>
              <a:t> presentasi semacam </a:t>
            </a:r>
            <a:r>
              <a:rPr lang="id-ID" b="0" i="0" err="1">
                <a:effectLst/>
                <a:latin typeface="Open Sans" panose="020B0606030504020204" pitchFamily="34" charset="0"/>
              </a:rPr>
              <a:t>keynote</a:t>
            </a:r>
            <a:r>
              <a:rPr lang="id-ID" b="0" i="0">
                <a:effectLst/>
                <a:latin typeface="Open Sans" panose="020B0606030504020204" pitchFamily="34" charset="0"/>
              </a:rPr>
              <a:t> atau </a:t>
            </a:r>
            <a:r>
              <a:rPr lang="id-ID" b="0" i="0" err="1">
                <a:effectLst/>
                <a:latin typeface="Open Sans" panose="020B0606030504020204" pitchFamily="34" charset="0"/>
              </a:rPr>
              <a:t>powerpoint</a:t>
            </a:r>
            <a:r>
              <a:rPr lang="id-ID" b="0" i="0">
                <a:effectLst/>
                <a:latin typeface="Open Sans" panose="020B0606030504020204" pitchFamily="34" charset="0"/>
              </a:rPr>
              <a:t>.</a:t>
            </a:r>
            <a:endParaRPr lang="id-ID"/>
          </a:p>
        </p:txBody>
      </p:sp>
      <p:cxnSp>
        <p:nvCxnSpPr>
          <p:cNvPr id="12" name="Straight Connector 11">
            <a:extLst>
              <a:ext uri="{FF2B5EF4-FFF2-40B4-BE49-F238E27FC236}">
                <a16:creationId xmlns="" xmlns:a16="http://schemas.microsoft.com/office/drawing/2014/main" id="{E8A66062-E0FE-4EE7-9840-EC05B87ACF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3B4C179-2540-4304-9C9C-2AAAA53EFD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0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1775E6C-9FE7-4AE4-ABE7-2568D95DEA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 xmlns:a16="http://schemas.microsoft.com/office/drawing/2014/main" id="{8CECB99A-E2AB-482F-A307-487955310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 xmlns:a16="http://schemas.microsoft.com/office/drawing/2014/main" id="{A4F69DD7-1F50-59F3-B801-C2A6734568B5}"/>
              </a:ext>
            </a:extLst>
          </p:cNvPr>
          <p:cNvSpPr>
            <a:spLocks noGrp="1"/>
          </p:cNvSpPr>
          <p:nvPr>
            <p:ph type="title"/>
          </p:nvPr>
        </p:nvSpPr>
        <p:spPr>
          <a:xfrm>
            <a:off x="680484" y="675167"/>
            <a:ext cx="3971261" cy="4064174"/>
          </a:xfrm>
        </p:spPr>
        <p:txBody>
          <a:bodyPr anchor="t">
            <a:normAutofit/>
          </a:bodyPr>
          <a:lstStyle/>
          <a:p>
            <a:r>
              <a:rPr lang="id-ID" b="1" i="1" err="1">
                <a:effectLst/>
                <a:latin typeface="inherit"/>
              </a:rPr>
              <a:t>Prototype</a:t>
            </a:r>
            <a:endParaRPr lang="id-ID" dirty="0"/>
          </a:p>
        </p:txBody>
      </p:sp>
      <p:sp>
        <p:nvSpPr>
          <p:cNvPr id="3" name="Tampungan Konten 2">
            <a:extLst>
              <a:ext uri="{FF2B5EF4-FFF2-40B4-BE49-F238E27FC236}">
                <a16:creationId xmlns="" xmlns:a16="http://schemas.microsoft.com/office/drawing/2014/main" id="{50450E4A-8477-49C1-136A-EBC64E687B44}"/>
              </a:ext>
            </a:extLst>
          </p:cNvPr>
          <p:cNvSpPr>
            <a:spLocks noGrp="1"/>
          </p:cNvSpPr>
          <p:nvPr>
            <p:ph idx="1"/>
          </p:nvPr>
        </p:nvSpPr>
        <p:spPr>
          <a:xfrm>
            <a:off x="5493026" y="533400"/>
            <a:ext cx="5883964" cy="5771481"/>
          </a:xfrm>
        </p:spPr>
        <p:txBody>
          <a:bodyPr anchor="ctr">
            <a:normAutofit/>
          </a:bodyPr>
          <a:lstStyle/>
          <a:p>
            <a:r>
              <a:rPr lang="id-ID" b="0" i="0">
                <a:effectLst/>
                <a:latin typeface="Open Sans" panose="020B0606030504020204" pitchFamily="34" charset="0"/>
              </a:rPr>
              <a:t>Tim developer akan membuat prototipe dari desain yang sudah dibuat di hari sebelumnya. Prototipe ini sekadar menampilkan secara kasar, bagaimana tampilan fitur utama dari aplikasi yang ingin diluncurkan tersebut. Yang penting bisa dites dan dicoba oleh pengguna</a:t>
            </a:r>
            <a:endParaRPr lang="id-ID" dirty="0"/>
          </a:p>
        </p:txBody>
      </p:sp>
      <p:cxnSp>
        <p:nvCxnSpPr>
          <p:cNvPr id="12" name="Straight Connector 11">
            <a:extLst>
              <a:ext uri="{FF2B5EF4-FFF2-40B4-BE49-F238E27FC236}">
                <a16:creationId xmlns="" xmlns:a16="http://schemas.microsoft.com/office/drawing/2014/main" id="{A3B4C179-2540-4304-9C9C-2AAAA53EFD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7A364443-B44B-44C9-B8C4-AED23CB6215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27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1775E6C-9FE7-4AE4-ABE7-2568D95DEA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 xmlns:a16="http://schemas.microsoft.com/office/drawing/2014/main" id="{8CECB99A-E2AB-482F-A307-487955310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 xmlns:a16="http://schemas.microsoft.com/office/drawing/2014/main" id="{3164C87E-F004-ACFB-A228-952EAC8B9CDB}"/>
              </a:ext>
            </a:extLst>
          </p:cNvPr>
          <p:cNvSpPr>
            <a:spLocks noGrp="1"/>
          </p:cNvSpPr>
          <p:nvPr>
            <p:ph type="title"/>
          </p:nvPr>
        </p:nvSpPr>
        <p:spPr>
          <a:xfrm>
            <a:off x="883920" y="800849"/>
            <a:ext cx="4065767" cy="3510553"/>
          </a:xfrm>
        </p:spPr>
        <p:txBody>
          <a:bodyPr anchor="t">
            <a:normAutofit/>
          </a:bodyPr>
          <a:lstStyle/>
          <a:p>
            <a:r>
              <a:rPr lang="id-ID" b="1" i="1" err="1">
                <a:effectLst/>
                <a:latin typeface="inherit"/>
              </a:rPr>
              <a:t>Validate</a:t>
            </a:r>
            <a:endParaRPr lang="id-ID" dirty="0"/>
          </a:p>
        </p:txBody>
      </p:sp>
      <p:sp>
        <p:nvSpPr>
          <p:cNvPr id="3" name="Tampungan Konten 2">
            <a:extLst>
              <a:ext uri="{FF2B5EF4-FFF2-40B4-BE49-F238E27FC236}">
                <a16:creationId xmlns="" xmlns:a16="http://schemas.microsoft.com/office/drawing/2014/main" id="{EAAE32C2-EFC5-AE87-8546-7FE13ABD09A2}"/>
              </a:ext>
            </a:extLst>
          </p:cNvPr>
          <p:cNvSpPr>
            <a:spLocks noGrp="1"/>
          </p:cNvSpPr>
          <p:nvPr>
            <p:ph idx="1"/>
          </p:nvPr>
        </p:nvSpPr>
        <p:spPr>
          <a:xfrm>
            <a:off x="5895753" y="533400"/>
            <a:ext cx="5458046" cy="5791200"/>
          </a:xfrm>
        </p:spPr>
        <p:txBody>
          <a:bodyPr anchor="ctr">
            <a:normAutofit/>
          </a:bodyPr>
          <a:lstStyle/>
          <a:p>
            <a:r>
              <a:rPr lang="id-ID" b="0" i="0">
                <a:effectLst/>
                <a:latin typeface="Open Sans" panose="020B0606030504020204" pitchFamily="34" charset="0"/>
              </a:rPr>
              <a:t>Prototipe yang jadi di hari sebelumnya, pada hari kelima ini dilempar ke para tester, dengan tujuan untuk mendapatkan </a:t>
            </a:r>
            <a:r>
              <a:rPr lang="id-ID" b="0" i="1" err="1">
                <a:effectLst/>
                <a:latin typeface="Open Sans" panose="020B0606030504020204" pitchFamily="34" charset="0"/>
              </a:rPr>
              <a:t>feedback</a:t>
            </a:r>
            <a:r>
              <a:rPr lang="id-ID" b="0" i="0">
                <a:effectLst/>
                <a:latin typeface="Open Sans" panose="020B0606030504020204" pitchFamily="34" charset="0"/>
              </a:rPr>
              <a:t> dari mereka. Apa saja hal yang bagus, dan apa saja yang kurang.</a:t>
            </a:r>
            <a:endParaRPr lang="id-ID" dirty="0"/>
          </a:p>
        </p:txBody>
      </p:sp>
      <p:cxnSp>
        <p:nvCxnSpPr>
          <p:cNvPr id="12" name="Straight Connector 11">
            <a:extLst>
              <a:ext uri="{FF2B5EF4-FFF2-40B4-BE49-F238E27FC236}">
                <a16:creationId xmlns="" xmlns:a16="http://schemas.microsoft.com/office/drawing/2014/main" id="{E8A66062-E0FE-4EE7-9840-EC05B87ACF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3B4C179-2540-4304-9C9C-2AAAA53EFD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370978"/>
      </p:ext>
    </p:extLst>
  </p:cSld>
  <p:clrMapOvr>
    <a:masterClrMapping/>
  </p:clrMapOvr>
</p:sld>
</file>

<file path=ppt/theme/theme1.xml><?xml version="1.0" encoding="utf-8"?>
<a:theme xmlns:a="http://schemas.openxmlformats.org/drawingml/2006/main" name="AngleLines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28</TotalTime>
  <Words>206</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inherit</vt:lpstr>
      <vt:lpstr>Open Sans</vt:lpstr>
      <vt:lpstr>Univers Condensed Light</vt:lpstr>
      <vt:lpstr>Verdana</vt:lpstr>
      <vt:lpstr>Walbaum Display Light</vt:lpstr>
      <vt:lpstr>AngleLinesVTI</vt:lpstr>
      <vt:lpstr>PERTEMUAN KE 1&amp;2 Design sprint map</vt:lpstr>
      <vt:lpstr>PowerPoint Presentation</vt:lpstr>
      <vt:lpstr>Apa itu Design Sprint ?</vt:lpstr>
      <vt:lpstr>Apa tahapan dari Design Sprint ?</vt:lpstr>
      <vt:lpstr>Understand</vt:lpstr>
      <vt:lpstr>Diverge</vt:lpstr>
      <vt:lpstr>Decide</vt:lpstr>
      <vt:lpstr>Prototype</vt:lpstr>
      <vt:lpstr>Validate</vt:lpstr>
      <vt:lpstr>Map</vt:lpstr>
      <vt:lpstr>PowerPoint Presentation</vt:lpstr>
      <vt:lpstr>PowerPoint Presentation</vt:lpstr>
      <vt:lpstr>PowerPoint Presentation</vt:lpstr>
      <vt:lpstr>PowerPoint Presentation</vt:lpstr>
      <vt:lpstr>PowerPoint Presentation</vt:lpstr>
      <vt:lpstr>Tugas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sprint map</dc:title>
  <dc:creator>Nurina</dc:creator>
  <cp:lastModifiedBy>Toshiba</cp:lastModifiedBy>
  <cp:revision>4</cp:revision>
  <dcterms:created xsi:type="dcterms:W3CDTF">2023-03-05T13:27:45Z</dcterms:created>
  <dcterms:modified xsi:type="dcterms:W3CDTF">2023-09-21T22:59:12Z</dcterms:modified>
</cp:coreProperties>
</file>